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8" r:id="rId8"/>
    <p:sldId id="269" r:id="rId9"/>
    <p:sldId id="27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BBA5B-68E1-43A9-B5E6-DC994344EDC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406892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BBA5B-68E1-43A9-B5E6-DC994344EDC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13773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BBA5B-68E1-43A9-B5E6-DC994344EDC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18856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BBA5B-68E1-43A9-B5E6-DC994344EDC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124761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BBA5B-68E1-43A9-B5E6-DC994344EDC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350209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BBA5B-68E1-43A9-B5E6-DC994344EDC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33297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BBA5B-68E1-43A9-B5E6-DC994344EDC0}"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170247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BBA5B-68E1-43A9-B5E6-DC994344EDC0}"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306186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BBA5B-68E1-43A9-B5E6-DC994344EDC0}"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125092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2BBA5B-68E1-43A9-B5E6-DC994344EDC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398035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2BBA5B-68E1-43A9-B5E6-DC994344EDC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B2F6A-0401-46F0-98FD-A99FCAAB3B74}" type="slidenum">
              <a:rPr lang="en-US" smtClean="0"/>
              <a:t>‹#›</a:t>
            </a:fld>
            <a:endParaRPr lang="en-US"/>
          </a:p>
        </p:txBody>
      </p:sp>
    </p:spTree>
    <p:extLst>
      <p:ext uri="{BB962C8B-B14F-4D97-AF65-F5344CB8AC3E}">
        <p14:creationId xmlns:p14="http://schemas.microsoft.com/office/powerpoint/2010/main" val="52325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0">
              <a:srgbClr val="92D050"/>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BBA5B-68E1-43A9-B5E6-DC994344EDC0}" type="datetimeFigureOut">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B2F6A-0401-46F0-98FD-A99FCAAB3B74}" type="slidenum">
              <a:rPr lang="en-US" smtClean="0"/>
              <a:t>‹#›</a:t>
            </a:fld>
            <a:endParaRPr lang="en-US"/>
          </a:p>
        </p:txBody>
      </p:sp>
    </p:spTree>
    <p:extLst>
      <p:ext uri="{BB962C8B-B14F-4D97-AF65-F5344CB8AC3E}">
        <p14:creationId xmlns:p14="http://schemas.microsoft.com/office/powerpoint/2010/main" val="70202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28" y="254538"/>
            <a:ext cx="10058400" cy="5657850"/>
          </a:xfrm>
          <a:prstGeom prst="rect">
            <a:avLst/>
          </a:prstGeom>
        </p:spPr>
      </p:pic>
      <p:pic>
        <p:nvPicPr>
          <p:cNvPr id="5" name="Picture 4" descr="Pentru cine o mai fi școala primară? | Cu drezi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84" y="3960867"/>
            <a:ext cx="2969688" cy="2576859"/>
          </a:xfrm>
          <a:prstGeom prst="rect">
            <a:avLst/>
          </a:prstGeom>
        </p:spPr>
      </p:pic>
    </p:spTree>
    <p:extLst>
      <p:ext uri="{BB962C8B-B14F-4D97-AF65-F5344CB8AC3E}">
        <p14:creationId xmlns:p14="http://schemas.microsoft.com/office/powerpoint/2010/main" val="314607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3" y="225082"/>
            <a:ext cx="11380763" cy="6401679"/>
          </a:xfrm>
          <a:prstGeom prst="rect">
            <a:avLst/>
          </a:prstGeom>
        </p:spPr>
      </p:pic>
    </p:spTree>
    <p:extLst>
      <p:ext uri="{BB962C8B-B14F-4D97-AF65-F5344CB8AC3E}">
        <p14:creationId xmlns:p14="http://schemas.microsoft.com/office/powerpoint/2010/main" val="1360877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43510" cy="6605724"/>
          </a:xfrm>
          <a:prstGeom prst="rect">
            <a:avLst/>
          </a:prstGeom>
        </p:spPr>
      </p:pic>
      <p:pic>
        <p:nvPicPr>
          <p:cNvPr id="3" name="Picture 2"/>
          <p:cNvPicPr>
            <a:picLocks noChangeAspect="1"/>
          </p:cNvPicPr>
          <p:nvPr/>
        </p:nvPicPr>
        <p:blipFill>
          <a:blip r:embed="rId3"/>
          <a:stretch>
            <a:fillRect/>
          </a:stretch>
        </p:blipFill>
        <p:spPr>
          <a:xfrm>
            <a:off x="5303521" y="1645919"/>
            <a:ext cx="6888480" cy="5212081"/>
          </a:xfrm>
          <a:prstGeom prst="rect">
            <a:avLst/>
          </a:prstGeom>
        </p:spPr>
      </p:pic>
    </p:spTree>
    <p:extLst>
      <p:ext uri="{BB962C8B-B14F-4D97-AF65-F5344CB8AC3E}">
        <p14:creationId xmlns:p14="http://schemas.microsoft.com/office/powerpoint/2010/main" val="17648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06" y="678451"/>
            <a:ext cx="10149840" cy="5709285"/>
          </a:xfrm>
          <a:prstGeom prst="rect">
            <a:avLst/>
          </a:prstGeom>
        </p:spPr>
      </p:pic>
      <p:sp>
        <p:nvSpPr>
          <p:cNvPr id="3" name="Rectangle 2"/>
          <p:cNvSpPr/>
          <p:nvPr/>
        </p:nvSpPr>
        <p:spPr>
          <a:xfrm>
            <a:off x="1201784" y="2447577"/>
            <a:ext cx="9535885" cy="3027047"/>
          </a:xfrm>
          <a:prstGeom prst="rect">
            <a:avLst/>
          </a:prstGeom>
        </p:spPr>
        <p:txBody>
          <a:bodyPr wrap="square">
            <a:spAutoFit/>
          </a:bodyPr>
          <a:lstStyle/>
          <a:p>
            <a:pPr algn="ctr">
              <a:lnSpc>
                <a:spcPct val="107000"/>
              </a:lnSpc>
              <a:spcAft>
                <a:spcPts val="800"/>
              </a:spcAft>
            </a:pPr>
            <a:r>
              <a:rPr lang="en-US" sz="3600" i="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 notification below could be adapted to serve as a popup, flier, email or other method of notification. This information could also be shared with visitors, though it may not be relevant to them in some cases.</a:t>
            </a:r>
            <a:endParaRPr lang="en-US" sz="3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519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69045"/>
            <a:ext cx="11488615" cy="6462346"/>
          </a:xfrm>
          <a:prstGeom prst="rect">
            <a:avLst/>
          </a:prstGeom>
        </p:spPr>
      </p:pic>
    </p:spTree>
    <p:extLst>
      <p:ext uri="{BB962C8B-B14F-4D97-AF65-F5344CB8AC3E}">
        <p14:creationId xmlns:p14="http://schemas.microsoft.com/office/powerpoint/2010/main" val="93103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320"/>
            <a:ext cx="11859065" cy="6583680"/>
          </a:xfrm>
          <a:prstGeom prst="rect">
            <a:avLst/>
          </a:prstGeom>
        </p:spPr>
      </p:pic>
      <p:sp>
        <p:nvSpPr>
          <p:cNvPr id="4" name="Rectangle 3"/>
          <p:cNvSpPr/>
          <p:nvPr/>
        </p:nvSpPr>
        <p:spPr>
          <a:xfrm>
            <a:off x="2372750" y="487025"/>
            <a:ext cx="9373771" cy="6370975"/>
          </a:xfrm>
          <a:prstGeom prst="rect">
            <a:avLst/>
          </a:prstGeom>
        </p:spPr>
        <p:txBody>
          <a:bodyPr wrap="square">
            <a:spAutoFit/>
          </a:bodyPr>
          <a:lstStyle/>
          <a:p>
            <a:r>
              <a:rPr lang="en-US" sz="1200" dirty="0" smtClean="0">
                <a:solidFill>
                  <a:srgbClr val="000000"/>
                </a:solidFill>
                <a:effectLst/>
                <a:latin typeface="D-DIN" panose="020B0504030202030204" pitchFamily="34" charset="0"/>
                <a:ea typeface="Times New Roman" panose="02020603050405020304" pitchFamily="18" charset="0"/>
              </a:rPr>
              <a:t>Dear Parent/Guardian,</a:t>
            </a:r>
            <a:endParaRPr lang="en-US" sz="1200" dirty="0" smtClean="0">
              <a:effectLst/>
              <a:latin typeface="Times New Roman" panose="02020603050405020304" pitchFamily="18" charset="0"/>
              <a:ea typeface="Calibri" panose="020F0502020204030204" pitchFamily="34" charset="0"/>
            </a:endParaRPr>
          </a:p>
          <a:p>
            <a:r>
              <a:rPr lang="en-US" sz="1200" dirty="0" smtClean="0">
                <a:effectLst/>
                <a:latin typeface="D-DIN" panose="020B0504030202030204" pitchFamily="34" charset="0"/>
                <a:ea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effectLst/>
                <a:latin typeface="D-DIN" panose="020B0504030202030204" pitchFamily="34" charset="0"/>
                <a:ea typeface="Calibri" panose="020F0502020204030204" pitchFamily="34" charset="0"/>
              </a:rPr>
              <a:t>In keeping with IEIT- our parent organization’s  practices to respond to COVID-19, we are notifying all student families that a [STUDENT/STAFF MEMBER/VISITOR] who was lab-confirmed to have COVID-19 was present on the campus of [Darul Arqam Academy North] on [LAST DATE OF ATTENDANCE]. Due to privacy requirements, we will not be releasing the name of the individual or details that may identify him or her.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effectLst/>
                <a:latin typeface="D-DIN" panose="020B0504030202030204" pitchFamily="34" charset="0"/>
                <a:ea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solidFill>
                  <a:srgbClr val="000000"/>
                </a:solidFill>
                <a:effectLst/>
                <a:latin typeface="D-DIN" panose="020B0504030202030204" pitchFamily="34" charset="0"/>
                <a:ea typeface="Times New Roman" panose="02020603050405020304" pitchFamily="18" charset="0"/>
              </a:rPr>
              <a:t>We are working closely with the local health department on this matter. After careful review, we have </a:t>
            </a:r>
            <a:r>
              <a:rPr lang="en-US" sz="1200" dirty="0" smtClean="0">
                <a:effectLst/>
                <a:latin typeface="D-DIN" panose="020B0504030202030204" pitchFamily="34" charset="0"/>
                <a:ea typeface="Calibri" panose="020F0502020204030204" pitchFamily="34" charset="0"/>
              </a:rPr>
              <a:t>determined that the COVID-positive person did not come into contact with students, staff, or areas accessed by students or staff. Operations at [Darul Arqam Academy North] will continue as usual, and we will keep you apprised of further updates. </a:t>
            </a:r>
            <a:endParaRPr lang="en-US" sz="1200" dirty="0" smtClean="0">
              <a:effectLst/>
              <a:latin typeface="Times New Roman" panose="02020603050405020304" pitchFamily="18" charset="0"/>
              <a:ea typeface="Calibri" panose="020F0502020204030204" pitchFamily="34" charset="0"/>
            </a:endParaRPr>
          </a:p>
          <a:p>
            <a:pPr algn="just"/>
            <a:r>
              <a:rPr lang="en-US" sz="1200" b="1" dirty="0" smtClean="0">
                <a:solidFill>
                  <a:srgbClr val="000000"/>
                </a:solidFill>
                <a:effectLst/>
                <a:latin typeface="D-DIN" panose="020B0504030202030204" pitchFamily="34" charset="0"/>
                <a:ea typeface="Times New Roman" panose="02020603050405020304" pitchFamily="18" charset="0"/>
              </a:rPr>
              <a:t>OR</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solidFill>
                  <a:srgbClr val="000000"/>
                </a:solidFill>
                <a:effectLst/>
                <a:latin typeface="D-DIN" panose="020B0504030202030204" pitchFamily="34" charset="0"/>
                <a:ea typeface="Times New Roman" panose="02020603050405020304" pitchFamily="18" charset="0"/>
              </a:rPr>
              <a:t>The local health department has begun a case investigation and will contact any individuals determined to be in close contact with the infected individual. All students and staff that came into close contact will be </a:t>
            </a:r>
            <a:r>
              <a:rPr lang="en-US" sz="1200" dirty="0" smtClean="0">
                <a:effectLst/>
                <a:latin typeface="D-DIN" panose="020B0504030202030204" pitchFamily="34" charset="0"/>
                <a:ea typeface="Calibri" panose="020F0502020204030204" pitchFamily="34" charset="0"/>
              </a:rPr>
              <a:t>directly notified no later than [Date / Time]. Those that were in close contact will remain off campus for up to 14 days to ensure they do not have the virus, so that there will not be any further spread. We will keep you</a:t>
            </a:r>
            <a:r>
              <a:rPr lang="en-US" sz="1200" dirty="0" smtClean="0">
                <a:solidFill>
                  <a:srgbClr val="000000"/>
                </a:solidFill>
                <a:effectLst/>
                <a:latin typeface="D-DIN" panose="020B0504030202030204" pitchFamily="34" charset="0"/>
                <a:ea typeface="Times New Roman" panose="02020603050405020304" pitchFamily="18" charset="0"/>
              </a:rPr>
              <a:t> apprised of further updates. </a:t>
            </a:r>
            <a:endParaRPr lang="en-US" sz="1200" dirty="0" smtClean="0">
              <a:effectLst/>
              <a:latin typeface="Times New Roman" panose="02020603050405020304" pitchFamily="18" charset="0"/>
              <a:ea typeface="Calibri" panose="020F0502020204030204" pitchFamily="34" charset="0"/>
            </a:endParaRPr>
          </a:p>
          <a:p>
            <a:pPr algn="just"/>
            <a:r>
              <a:rPr lang="en-US" sz="1200" b="1" dirty="0" smtClean="0">
                <a:solidFill>
                  <a:srgbClr val="000000"/>
                </a:solidFill>
                <a:effectLst/>
                <a:latin typeface="D-DIN" panose="020B0504030202030204" pitchFamily="34" charset="0"/>
                <a:ea typeface="Times New Roman" panose="02020603050405020304" pitchFamily="18" charset="0"/>
              </a:rPr>
              <a:t>OR</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effectLst/>
                <a:latin typeface="D-DIN" panose="020B0504030202030204" pitchFamily="34" charset="0"/>
                <a:ea typeface="Calibri" panose="020F0502020204030204" pitchFamily="34" charset="0"/>
              </a:rPr>
              <a:t>To give the local health department time to conduct this investigation and notify those who have potentially been infected, as well as clean affected areas, [Darul Arqam Academy North] will be closed until [DATE]. Students and staff will return to campus on [DATE]. We will keep you apprised of further updates.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effectLst/>
                <a:latin typeface="D-DIN" panose="020B0504030202030204" pitchFamily="34" charset="0"/>
                <a:ea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solidFill>
                  <a:srgbClr val="000000"/>
                </a:solidFill>
                <a:effectLst/>
                <a:latin typeface="D-DIN" panose="020B0504030202030204" pitchFamily="34" charset="0"/>
                <a:ea typeface="Times New Roman" panose="02020603050405020304" pitchFamily="18" charset="0"/>
              </a:rPr>
              <a:t>While we do not have reason to believe that those who were not in close contact with the infected individual have reason to be concerned, we ask that you, as always, watch for symptoms of COVID-19. </a:t>
            </a:r>
            <a:endParaRPr lang="en-US" sz="1200" dirty="0" smtClean="0">
              <a:effectLst/>
              <a:latin typeface="Times New Roman" panose="02020603050405020304" pitchFamily="18" charset="0"/>
              <a:ea typeface="Calibri" panose="020F0502020204030204" pitchFamily="34" charset="0"/>
            </a:endParaRPr>
          </a:p>
          <a:p>
            <a:r>
              <a:rPr lang="en-US" sz="1200" dirty="0" smtClean="0">
                <a:effectLst/>
                <a:latin typeface="D-DIN" panose="020B0504030202030204" pitchFamily="34" charset="0"/>
                <a:ea typeface="Times New Roman" panose="02020603050405020304" pitchFamily="18" charset="0"/>
              </a:rPr>
              <a:t> </a:t>
            </a:r>
            <a:endParaRPr lang="en-US" sz="1200" dirty="0" smtClean="0">
              <a:effectLst/>
              <a:latin typeface="Times New Roman" panose="02020603050405020304" pitchFamily="18" charset="0"/>
              <a:ea typeface="Calibri" panose="020F0502020204030204" pitchFamily="34" charset="0"/>
            </a:endParaRPr>
          </a:p>
          <a:p>
            <a:r>
              <a:rPr lang="en-US" sz="1200" b="1" dirty="0" smtClean="0">
                <a:solidFill>
                  <a:srgbClr val="000000"/>
                </a:solidFill>
                <a:effectLst/>
                <a:latin typeface="D-DIN" panose="020B0504030202030204" pitchFamily="34" charset="0"/>
                <a:ea typeface="Times New Roman" panose="02020603050405020304" pitchFamily="18" charset="0"/>
              </a:rPr>
              <a:t>Any of the following symptoms indicate a possible COVID-19 infection:</a:t>
            </a:r>
            <a:endParaRPr lang="en-US" sz="1200" dirty="0" smtClean="0">
              <a:effectLst/>
              <a:latin typeface="Times New Roman" panose="02020603050405020304" pitchFamily="18" charset="0"/>
              <a:ea typeface="Calibri" panose="020F0502020204030204" pitchFamily="34"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200" dirty="0" smtClean="0">
                <a:solidFill>
                  <a:srgbClr val="000000"/>
                </a:solidFill>
                <a:effectLst/>
                <a:latin typeface="D-DIN" panose="020B0504030202030204" pitchFamily="34" charset="0"/>
                <a:ea typeface="Times New Roman" panose="02020603050405020304" pitchFamily="18" charset="0"/>
                <a:cs typeface="Times New Roman" panose="02020603050405020304" pitchFamily="18" charset="0"/>
              </a:rPr>
              <a:t>Temperature of 100.4 degrees Fahrenheit or higher when taken by mouth;</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200" dirty="0" smtClean="0">
                <a:solidFill>
                  <a:srgbClr val="000000"/>
                </a:solidFill>
                <a:effectLst/>
                <a:latin typeface="D-DIN" panose="020B0504030202030204" pitchFamily="34" charset="0"/>
                <a:ea typeface="Times New Roman" panose="02020603050405020304" pitchFamily="18" charset="0"/>
                <a:cs typeface="Times New Roman" panose="02020603050405020304" pitchFamily="18" charset="0"/>
              </a:rPr>
              <a:t>Sore throat;</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200" dirty="0" smtClean="0">
                <a:solidFill>
                  <a:srgbClr val="000000"/>
                </a:solidFill>
                <a:effectLst/>
                <a:latin typeface="D-DIN" panose="020B0504030202030204" pitchFamily="34" charset="0"/>
                <a:ea typeface="Times New Roman" panose="02020603050405020304" pitchFamily="18" charset="0"/>
                <a:cs typeface="Times New Roman" panose="02020603050405020304" pitchFamily="18" charset="0"/>
              </a:rPr>
              <a:t>New uncontrolled cough that causes difficulty breathing (or, for students with a chronic allergic/asthmatic cough, a change in their cough from baseline);</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200" dirty="0" smtClean="0">
                <a:solidFill>
                  <a:srgbClr val="000000"/>
                </a:solidFill>
                <a:effectLst/>
                <a:latin typeface="D-DIN" panose="020B0504030202030204" pitchFamily="34" charset="0"/>
                <a:ea typeface="Times New Roman" panose="02020603050405020304" pitchFamily="18" charset="0"/>
                <a:cs typeface="Times New Roman" panose="02020603050405020304" pitchFamily="18" charset="0"/>
              </a:rPr>
              <a:t>Diarrhea, vomiting, or abdominal pain; or</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200" dirty="0" smtClean="0">
                <a:solidFill>
                  <a:srgbClr val="000000"/>
                </a:solidFill>
                <a:effectLst/>
                <a:latin typeface="D-DIN" panose="020B0504030202030204" pitchFamily="34" charset="0"/>
                <a:ea typeface="Times New Roman" panose="02020603050405020304" pitchFamily="18" charset="0"/>
                <a:cs typeface="Times New Roman" panose="02020603050405020304" pitchFamily="18" charset="0"/>
              </a:rPr>
              <a:t>New onset of severe headache, especially with a fever.</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smtClean="0">
                <a:effectLst/>
                <a:latin typeface="D-DIN" panose="020B0504030202030204" pitchFamily="34" charset="0"/>
                <a:ea typeface="Calibri" panose="020F0502020204030204" pitchFamily="34" charset="0"/>
              </a:rPr>
              <a:t> </a:t>
            </a:r>
            <a:endParaRPr lang="en-US" sz="1200" dirty="0" smtClean="0">
              <a:effectLst/>
              <a:latin typeface="Times New Roman" panose="02020603050405020304" pitchFamily="18" charset="0"/>
              <a:ea typeface="Calibri" panose="020F0502020204030204" pitchFamily="34" charset="0"/>
            </a:endParaRPr>
          </a:p>
          <a:p>
            <a:pPr algn="just"/>
            <a:r>
              <a:rPr lang="en-US" sz="1200" dirty="0" smtClean="0">
                <a:effectLst/>
                <a:latin typeface="D-DIN" panose="020B0504030202030204" pitchFamily="34" charset="0"/>
                <a:ea typeface="Calibri" panose="020F0502020204030204" pitchFamily="34" charset="0"/>
              </a:rPr>
              <a:t>If you or any member of the [Darul Arqam Academy North] community does begin experiencing any of these symptoms in a way that is not typical, we encourage you to contact your physician. We encourage anyone in the [Darul Arqam Academy North] community who is lab-confirmed to have COVID-19 to please notify our school by contacting the School Principal.</a:t>
            </a:r>
            <a:endParaRPr lang="en-US" sz="1200" dirty="0">
              <a:effectLst/>
              <a:latin typeface="Times New Roman" panose="02020603050405020304" pitchFamily="18" charset="0"/>
              <a:ea typeface="Calibri" panose="020F0502020204030204" pitchFamily="34" charset="0"/>
            </a:endParaRPr>
          </a:p>
        </p:txBody>
      </p:sp>
      <p:sp>
        <p:nvSpPr>
          <p:cNvPr id="5" name="Rectangle 4"/>
          <p:cNvSpPr/>
          <p:nvPr/>
        </p:nvSpPr>
        <p:spPr>
          <a:xfrm>
            <a:off x="4133193" y="274320"/>
            <a:ext cx="5852884" cy="369332"/>
          </a:xfrm>
          <a:prstGeom prst="rect">
            <a:avLst/>
          </a:prstGeom>
        </p:spPr>
        <p:txBody>
          <a:bodyPr wrap="none">
            <a:spAutoFit/>
          </a:bodyPr>
          <a:lstStyle/>
          <a:p>
            <a:pPr algn="ctr"/>
            <a:r>
              <a:rPr lang="en-US" b="1" dirty="0">
                <a:solidFill>
                  <a:srgbClr val="000000"/>
                </a:solidFill>
                <a:latin typeface="D-DIN" panose="020B0504030202030204" pitchFamily="34" charset="0"/>
                <a:ea typeface="Times New Roman" panose="02020603050405020304" pitchFamily="18" charset="0"/>
              </a:rPr>
              <a:t>NOTIFICATION OF CONFIRMED COVID-19 CASE ON CAMPUS</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767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291904"/>
            <a:ext cx="11197884" cy="6298810"/>
          </a:xfrm>
          <a:prstGeom prst="rect">
            <a:avLst/>
          </a:prstGeom>
        </p:spPr>
      </p:pic>
    </p:spTree>
    <p:extLst>
      <p:ext uri="{BB962C8B-B14F-4D97-AF65-F5344CB8AC3E}">
        <p14:creationId xmlns:p14="http://schemas.microsoft.com/office/powerpoint/2010/main" val="37091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267287"/>
            <a:ext cx="11366695" cy="6393766"/>
          </a:xfrm>
          <a:prstGeom prst="rect">
            <a:avLst/>
          </a:prstGeom>
        </p:spPr>
      </p:pic>
    </p:spTree>
    <p:extLst>
      <p:ext uri="{BB962C8B-B14F-4D97-AF65-F5344CB8AC3E}">
        <p14:creationId xmlns:p14="http://schemas.microsoft.com/office/powerpoint/2010/main" val="385426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 y="350655"/>
            <a:ext cx="11038114" cy="6208939"/>
          </a:xfrm>
          <a:prstGeom prst="rect">
            <a:avLst/>
          </a:prstGeom>
        </p:spPr>
      </p:pic>
      <p:sp>
        <p:nvSpPr>
          <p:cNvPr id="6" name="Rectangle 5"/>
          <p:cNvSpPr/>
          <p:nvPr/>
        </p:nvSpPr>
        <p:spPr>
          <a:xfrm>
            <a:off x="748937" y="631597"/>
            <a:ext cx="7807234" cy="1631216"/>
          </a:xfrm>
          <a:prstGeom prst="rect">
            <a:avLst/>
          </a:prstGeom>
        </p:spPr>
        <p:txBody>
          <a:bodyPr wrap="square">
            <a:spAutoFit/>
          </a:bodyPr>
          <a:lstStyle/>
          <a:p>
            <a:r>
              <a:rPr lang="en-US" sz="2000" i="1" dirty="0"/>
              <a:t>The following two letters are intended to serve as a starting point for communications to be shared prior to the start of on-campus instruction in order to inform a) families and b) staff of the procedures your system will have in place to reduce the risk of COVID-19 spread on campus. These templates can be adapted to meet the needs of your school system. </a:t>
            </a:r>
            <a:endParaRPr lang="en-US" sz="2000" dirty="0"/>
          </a:p>
        </p:txBody>
      </p:sp>
    </p:spTree>
    <p:extLst>
      <p:ext uri="{BB962C8B-B14F-4D97-AF65-F5344CB8AC3E}">
        <p14:creationId xmlns:p14="http://schemas.microsoft.com/office/powerpoint/2010/main" val="152798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7" y="239151"/>
            <a:ext cx="10649244" cy="6446723"/>
          </a:xfrm>
          <a:prstGeom prst="rect">
            <a:avLst/>
          </a:prstGeom>
        </p:spPr>
      </p:pic>
    </p:spTree>
    <p:extLst>
      <p:ext uri="{BB962C8B-B14F-4D97-AF65-F5344CB8AC3E}">
        <p14:creationId xmlns:p14="http://schemas.microsoft.com/office/powerpoint/2010/main" val="3765440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8546" y="2287918"/>
            <a:ext cx="4152982" cy="830997"/>
          </a:xfrm>
          <a:prstGeom prst="rect">
            <a:avLst/>
          </a:prstGeom>
          <a:noFill/>
        </p:spPr>
        <p:txBody>
          <a:bodyPr wrap="square" rtlCol="0">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Prevention</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2370829" y="3352844"/>
            <a:ext cx="7328416" cy="847604"/>
          </a:xfrm>
          <a:prstGeom prst="rect">
            <a:avLst/>
          </a:prstGeom>
        </p:spPr>
        <p:txBody>
          <a:bodyPr wrap="none">
            <a:spAutoFit/>
          </a:bodyPr>
          <a:lstStyle/>
          <a:p>
            <a:pPr algn="ctr">
              <a:lnSpc>
                <a:spcPct val="107000"/>
              </a:lnSpc>
            </a:pP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Criteria for Return to School</a:t>
            </a:r>
          </a:p>
        </p:txBody>
      </p:sp>
      <p:sp>
        <p:nvSpPr>
          <p:cNvPr id="7" name="Rectangle 6"/>
          <p:cNvSpPr/>
          <p:nvPr/>
        </p:nvSpPr>
        <p:spPr>
          <a:xfrm>
            <a:off x="3620921" y="4497700"/>
            <a:ext cx="4828233" cy="847604"/>
          </a:xfrm>
          <a:prstGeom prst="rect">
            <a:avLst/>
          </a:prstGeom>
        </p:spPr>
        <p:txBody>
          <a:bodyPr wrap="square">
            <a:spAutoFit/>
          </a:bodyPr>
          <a:lstStyle/>
          <a:p>
            <a:pPr algn="ctr">
              <a:lnSpc>
                <a:spcPct val="107000"/>
              </a:lnSpc>
            </a:pP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Mitigation</a:t>
            </a:r>
          </a:p>
        </p:txBody>
      </p:sp>
      <p:sp>
        <p:nvSpPr>
          <p:cNvPr id="8" name="Rectangle 7"/>
          <p:cNvSpPr/>
          <p:nvPr/>
        </p:nvSpPr>
        <p:spPr>
          <a:xfrm>
            <a:off x="4500137" y="5562626"/>
            <a:ext cx="3069802" cy="847604"/>
          </a:xfrm>
          <a:prstGeom prst="rect">
            <a:avLst/>
          </a:prstGeom>
        </p:spPr>
        <p:txBody>
          <a:bodyPr wrap="square">
            <a:spAutoFit/>
          </a:bodyPr>
          <a:lstStyle/>
          <a:p>
            <a:pPr algn="ctr">
              <a:lnSpc>
                <a:spcPct val="107000"/>
              </a:lnSpc>
            </a:pP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Response</a:t>
            </a:r>
          </a:p>
        </p:txBody>
      </p:sp>
      <p:sp>
        <p:nvSpPr>
          <p:cNvPr id="12" name="TextBox 11"/>
          <p:cNvSpPr txBox="1"/>
          <p:nvPr/>
        </p:nvSpPr>
        <p:spPr>
          <a:xfrm>
            <a:off x="556173" y="384966"/>
            <a:ext cx="10957728" cy="1754326"/>
          </a:xfrm>
          <a:prstGeom prst="rect">
            <a:avLst/>
          </a:prstGeom>
          <a:noFill/>
        </p:spPr>
        <p:txBody>
          <a:bodyPr wrap="square" rtlCol="0">
            <a:spAutoFit/>
          </a:bodyPr>
          <a:lstStyle/>
          <a:p>
            <a:pPr algn="ctr"/>
            <a:r>
              <a:rPr lang="en-US" sz="5400" b="1" i="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Arial Narrow" panose="020B0606020202030204" pitchFamily="34" charset="0"/>
              </a:rPr>
              <a:t>Both letters will contain the following key points in detail</a:t>
            </a:r>
            <a:endParaRPr lang="en-US" sz="5400" b="1" i="1" dirty="0">
              <a:ln w="13462">
                <a:solidFill>
                  <a:schemeClr val="bg1"/>
                </a:solidFill>
                <a:prstDash val="solid"/>
              </a:ln>
              <a:solidFill>
                <a:schemeClr val="accent2">
                  <a:lumMod val="50000"/>
                </a:schemeClr>
              </a:solidFill>
              <a:effectLst>
                <a:outerShdw dist="38100" dir="2700000" algn="bl" rotWithShape="0">
                  <a:schemeClr val="accent5"/>
                </a:outerShdw>
              </a:effectLst>
              <a:latin typeface="Arial Narrow" panose="020B0606020202030204" pitchFamily="34" charset="0"/>
            </a:endParaRPr>
          </a:p>
        </p:txBody>
      </p:sp>
    </p:spTree>
    <p:extLst>
      <p:ext uri="{BB962C8B-B14F-4D97-AF65-F5344CB8AC3E}">
        <p14:creationId xmlns:p14="http://schemas.microsoft.com/office/powerpoint/2010/main" val="33591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3" y="211016"/>
            <a:ext cx="11404209" cy="6414868"/>
          </a:xfrm>
          <a:prstGeom prst="rect">
            <a:avLst/>
          </a:prstGeom>
        </p:spPr>
      </p:pic>
    </p:spTree>
    <p:extLst>
      <p:ext uri="{BB962C8B-B14F-4D97-AF65-F5344CB8AC3E}">
        <p14:creationId xmlns:p14="http://schemas.microsoft.com/office/powerpoint/2010/main" val="401976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4" y="252339"/>
            <a:ext cx="11493305" cy="6464984"/>
          </a:xfrm>
          <a:prstGeom prst="rect">
            <a:avLst/>
          </a:prstGeom>
        </p:spPr>
      </p:pic>
    </p:spTree>
    <p:extLst>
      <p:ext uri="{BB962C8B-B14F-4D97-AF65-F5344CB8AC3E}">
        <p14:creationId xmlns:p14="http://schemas.microsoft.com/office/powerpoint/2010/main" val="94871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 y="168812"/>
            <a:ext cx="11329182" cy="6372665"/>
          </a:xfrm>
          <a:prstGeom prst="rect">
            <a:avLst/>
          </a:prstGeom>
        </p:spPr>
      </p:pic>
    </p:spTree>
    <p:extLst>
      <p:ext uri="{BB962C8B-B14F-4D97-AF65-F5344CB8AC3E}">
        <p14:creationId xmlns:p14="http://schemas.microsoft.com/office/powerpoint/2010/main" val="126527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35" y="221566"/>
            <a:ext cx="11422966" cy="6425418"/>
          </a:xfrm>
          <a:prstGeom prst="rect">
            <a:avLst/>
          </a:prstGeom>
        </p:spPr>
      </p:pic>
    </p:spTree>
    <p:extLst>
      <p:ext uri="{BB962C8B-B14F-4D97-AF65-F5344CB8AC3E}">
        <p14:creationId xmlns:p14="http://schemas.microsoft.com/office/powerpoint/2010/main" val="61926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138</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Calibri Light</vt:lpstr>
      <vt:lpstr>Courier New</vt:lpstr>
      <vt:lpstr>D-DIN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Darul Arqam North</dc:creator>
  <cp:lastModifiedBy>Darul Arqam North</cp:lastModifiedBy>
  <cp:revision>19</cp:revision>
  <dcterms:created xsi:type="dcterms:W3CDTF">2020-09-05T22:26:54Z</dcterms:created>
  <dcterms:modified xsi:type="dcterms:W3CDTF">2020-12-13T00:05:08Z</dcterms:modified>
</cp:coreProperties>
</file>